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9E040C7-AEDC-489E-A75D-DC133CB6BB31}" type="datetimeFigureOut">
              <a:rPr lang="ar-IQ" smtClean="0"/>
              <a:t>07/08/1441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3D8596E-67F6-4F75-82BA-787046B81236}" type="slidenum">
              <a:rPr lang="ar-IQ" smtClean="0"/>
              <a:t>‹#›</a:t>
            </a:fld>
            <a:endParaRPr lang="ar-IQ"/>
          </a:p>
        </p:txBody>
      </p:sp>
    </p:spTree>
    <p:extLst>
      <p:ext uri="{BB962C8B-B14F-4D97-AF65-F5344CB8AC3E}">
        <p14:creationId xmlns:p14="http://schemas.microsoft.com/office/powerpoint/2010/main" val="2092247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9E040C7-AEDC-489E-A75D-DC133CB6BB31}" type="datetimeFigureOut">
              <a:rPr lang="ar-IQ" smtClean="0"/>
              <a:t>07/08/1441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3D8596E-67F6-4F75-82BA-787046B81236}" type="slidenum">
              <a:rPr lang="ar-IQ" smtClean="0"/>
              <a:t>‹#›</a:t>
            </a:fld>
            <a:endParaRPr lang="ar-IQ"/>
          </a:p>
        </p:txBody>
      </p:sp>
    </p:spTree>
    <p:extLst>
      <p:ext uri="{BB962C8B-B14F-4D97-AF65-F5344CB8AC3E}">
        <p14:creationId xmlns:p14="http://schemas.microsoft.com/office/powerpoint/2010/main" val="3444654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9E040C7-AEDC-489E-A75D-DC133CB6BB31}" type="datetimeFigureOut">
              <a:rPr lang="ar-IQ" smtClean="0"/>
              <a:t>07/08/1441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3D8596E-67F6-4F75-82BA-787046B81236}" type="slidenum">
              <a:rPr lang="ar-IQ" smtClean="0"/>
              <a:t>‹#›</a:t>
            </a:fld>
            <a:endParaRPr lang="ar-IQ"/>
          </a:p>
        </p:txBody>
      </p:sp>
    </p:spTree>
    <p:extLst>
      <p:ext uri="{BB962C8B-B14F-4D97-AF65-F5344CB8AC3E}">
        <p14:creationId xmlns:p14="http://schemas.microsoft.com/office/powerpoint/2010/main" val="2513782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9E040C7-AEDC-489E-A75D-DC133CB6BB31}" type="datetimeFigureOut">
              <a:rPr lang="ar-IQ" smtClean="0"/>
              <a:t>07/08/1441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3D8596E-67F6-4F75-82BA-787046B81236}" type="slidenum">
              <a:rPr lang="ar-IQ" smtClean="0"/>
              <a:t>‹#›</a:t>
            </a:fld>
            <a:endParaRPr lang="ar-IQ"/>
          </a:p>
        </p:txBody>
      </p:sp>
    </p:spTree>
    <p:extLst>
      <p:ext uri="{BB962C8B-B14F-4D97-AF65-F5344CB8AC3E}">
        <p14:creationId xmlns:p14="http://schemas.microsoft.com/office/powerpoint/2010/main" val="1049102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9E040C7-AEDC-489E-A75D-DC133CB6BB31}" type="datetimeFigureOut">
              <a:rPr lang="ar-IQ" smtClean="0"/>
              <a:t>07/08/1441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3D8596E-67F6-4F75-82BA-787046B81236}" type="slidenum">
              <a:rPr lang="ar-IQ" smtClean="0"/>
              <a:t>‹#›</a:t>
            </a:fld>
            <a:endParaRPr lang="ar-IQ"/>
          </a:p>
        </p:txBody>
      </p:sp>
    </p:spTree>
    <p:extLst>
      <p:ext uri="{BB962C8B-B14F-4D97-AF65-F5344CB8AC3E}">
        <p14:creationId xmlns:p14="http://schemas.microsoft.com/office/powerpoint/2010/main" val="2663823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9E040C7-AEDC-489E-A75D-DC133CB6BB31}" type="datetimeFigureOut">
              <a:rPr lang="ar-IQ" smtClean="0"/>
              <a:t>07/08/1441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3D8596E-67F6-4F75-82BA-787046B81236}" type="slidenum">
              <a:rPr lang="ar-IQ" smtClean="0"/>
              <a:t>‹#›</a:t>
            </a:fld>
            <a:endParaRPr lang="ar-IQ"/>
          </a:p>
        </p:txBody>
      </p:sp>
    </p:spTree>
    <p:extLst>
      <p:ext uri="{BB962C8B-B14F-4D97-AF65-F5344CB8AC3E}">
        <p14:creationId xmlns:p14="http://schemas.microsoft.com/office/powerpoint/2010/main" val="3938876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9E040C7-AEDC-489E-A75D-DC133CB6BB31}" type="datetimeFigureOut">
              <a:rPr lang="ar-IQ" smtClean="0"/>
              <a:t>07/08/1441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C3D8596E-67F6-4F75-82BA-787046B81236}" type="slidenum">
              <a:rPr lang="ar-IQ" smtClean="0"/>
              <a:t>‹#›</a:t>
            </a:fld>
            <a:endParaRPr lang="ar-IQ"/>
          </a:p>
        </p:txBody>
      </p:sp>
    </p:spTree>
    <p:extLst>
      <p:ext uri="{BB962C8B-B14F-4D97-AF65-F5344CB8AC3E}">
        <p14:creationId xmlns:p14="http://schemas.microsoft.com/office/powerpoint/2010/main" val="864049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9E040C7-AEDC-489E-A75D-DC133CB6BB31}" type="datetimeFigureOut">
              <a:rPr lang="ar-IQ" smtClean="0"/>
              <a:t>07/08/1441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3D8596E-67F6-4F75-82BA-787046B81236}" type="slidenum">
              <a:rPr lang="ar-IQ" smtClean="0"/>
              <a:t>‹#›</a:t>
            </a:fld>
            <a:endParaRPr lang="ar-IQ"/>
          </a:p>
        </p:txBody>
      </p:sp>
    </p:spTree>
    <p:extLst>
      <p:ext uri="{BB962C8B-B14F-4D97-AF65-F5344CB8AC3E}">
        <p14:creationId xmlns:p14="http://schemas.microsoft.com/office/powerpoint/2010/main" val="1822231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9E040C7-AEDC-489E-A75D-DC133CB6BB31}" type="datetimeFigureOut">
              <a:rPr lang="ar-IQ" smtClean="0"/>
              <a:t>07/08/1441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C3D8596E-67F6-4F75-82BA-787046B81236}" type="slidenum">
              <a:rPr lang="ar-IQ" smtClean="0"/>
              <a:t>‹#›</a:t>
            </a:fld>
            <a:endParaRPr lang="ar-IQ"/>
          </a:p>
        </p:txBody>
      </p:sp>
    </p:spTree>
    <p:extLst>
      <p:ext uri="{BB962C8B-B14F-4D97-AF65-F5344CB8AC3E}">
        <p14:creationId xmlns:p14="http://schemas.microsoft.com/office/powerpoint/2010/main" val="3026243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9E040C7-AEDC-489E-A75D-DC133CB6BB31}" type="datetimeFigureOut">
              <a:rPr lang="ar-IQ" smtClean="0"/>
              <a:t>07/08/1441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3D8596E-67F6-4F75-82BA-787046B81236}" type="slidenum">
              <a:rPr lang="ar-IQ" smtClean="0"/>
              <a:t>‹#›</a:t>
            </a:fld>
            <a:endParaRPr lang="ar-IQ"/>
          </a:p>
        </p:txBody>
      </p:sp>
    </p:spTree>
    <p:extLst>
      <p:ext uri="{BB962C8B-B14F-4D97-AF65-F5344CB8AC3E}">
        <p14:creationId xmlns:p14="http://schemas.microsoft.com/office/powerpoint/2010/main" val="2761253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9E040C7-AEDC-489E-A75D-DC133CB6BB31}" type="datetimeFigureOut">
              <a:rPr lang="ar-IQ" smtClean="0"/>
              <a:t>07/08/1441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3D8596E-67F6-4F75-82BA-787046B81236}" type="slidenum">
              <a:rPr lang="ar-IQ" smtClean="0"/>
              <a:t>‹#›</a:t>
            </a:fld>
            <a:endParaRPr lang="ar-IQ"/>
          </a:p>
        </p:txBody>
      </p:sp>
    </p:spTree>
    <p:extLst>
      <p:ext uri="{BB962C8B-B14F-4D97-AF65-F5344CB8AC3E}">
        <p14:creationId xmlns:p14="http://schemas.microsoft.com/office/powerpoint/2010/main" val="2542473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9E040C7-AEDC-489E-A75D-DC133CB6BB31}" type="datetimeFigureOut">
              <a:rPr lang="ar-IQ" smtClean="0"/>
              <a:t>07/08/1441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3D8596E-67F6-4F75-82BA-787046B81236}" type="slidenum">
              <a:rPr lang="ar-IQ" smtClean="0"/>
              <a:t>‹#›</a:t>
            </a:fld>
            <a:endParaRPr lang="ar-IQ"/>
          </a:p>
        </p:txBody>
      </p:sp>
    </p:spTree>
    <p:extLst>
      <p:ext uri="{BB962C8B-B14F-4D97-AF65-F5344CB8AC3E}">
        <p14:creationId xmlns:p14="http://schemas.microsoft.com/office/powerpoint/2010/main" val="1709828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836712"/>
            <a:ext cx="7772400" cy="2808311"/>
          </a:xfrm>
        </p:spPr>
        <p:txBody>
          <a:bodyPr/>
          <a:lstStyle/>
          <a:p>
            <a:r>
              <a:rPr lang="ar-IQ" dirty="0" smtClean="0"/>
              <a:t>المهارات الاساسية بالكرة الطائرة</a:t>
            </a:r>
            <a:endParaRPr lang="ar-IQ" dirty="0"/>
          </a:p>
        </p:txBody>
      </p:sp>
      <p:sp>
        <p:nvSpPr>
          <p:cNvPr id="3" name="عنوان فرعي 2"/>
          <p:cNvSpPr>
            <a:spLocks noGrp="1"/>
          </p:cNvSpPr>
          <p:nvPr>
            <p:ph type="subTitle" idx="1"/>
          </p:nvPr>
        </p:nvSpPr>
        <p:spPr/>
        <p:txBody>
          <a:bodyPr/>
          <a:lstStyle/>
          <a:p>
            <a:endParaRPr lang="ar-IQ" dirty="0"/>
          </a:p>
        </p:txBody>
      </p:sp>
    </p:spTree>
    <p:extLst>
      <p:ext uri="{BB962C8B-B14F-4D97-AF65-F5344CB8AC3E}">
        <p14:creationId xmlns:p14="http://schemas.microsoft.com/office/powerpoint/2010/main" val="1913078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0"/>
            <a:ext cx="8229600" cy="1143000"/>
          </a:xfrm>
        </p:spPr>
        <p:txBody>
          <a:bodyPr>
            <a:noAutofit/>
          </a:bodyPr>
          <a:lstStyle/>
          <a:p>
            <a:pPr marL="342900" lvl="0" indent="-342900">
              <a:lnSpc>
                <a:spcPct val="150000"/>
              </a:lnSpc>
              <a:spcBef>
                <a:spcPct val="20000"/>
              </a:spcBef>
              <a:spcAft>
                <a:spcPts val="1000"/>
              </a:spcAft>
            </a:pPr>
            <a:r>
              <a:rPr lang="en-US" sz="1800" dirty="0" smtClean="0">
                <a:solidFill>
                  <a:prstClr val="black"/>
                </a:solidFill>
                <a:ea typeface="Calibri"/>
                <a:cs typeface="Arial"/>
              </a:rPr>
              <a:t/>
            </a:r>
            <a:br>
              <a:rPr lang="en-US" sz="1800" dirty="0" smtClean="0">
                <a:solidFill>
                  <a:prstClr val="black"/>
                </a:solidFill>
                <a:ea typeface="Calibri"/>
                <a:cs typeface="Arial"/>
              </a:rPr>
            </a:br>
            <a:r>
              <a:rPr lang="en-US" sz="1800" dirty="0">
                <a:solidFill>
                  <a:prstClr val="black"/>
                </a:solidFill>
                <a:ea typeface="Calibri"/>
                <a:cs typeface="Arial"/>
              </a:rPr>
              <a:t/>
            </a:r>
            <a:br>
              <a:rPr lang="en-US" sz="1800" dirty="0">
                <a:solidFill>
                  <a:prstClr val="black"/>
                </a:solidFill>
                <a:ea typeface="Calibri"/>
                <a:cs typeface="Arial"/>
              </a:rPr>
            </a:br>
            <a:r>
              <a:rPr lang="en-US" sz="2400" b="1" dirty="0">
                <a:solidFill>
                  <a:prstClr val="black"/>
                </a:solidFill>
                <a:latin typeface="Simplified Arabic"/>
                <a:ea typeface="Times New Roman"/>
                <a:cs typeface="Arial"/>
              </a:rPr>
              <a:t>The basic skills of Volleyball</a:t>
            </a:r>
            <a:r>
              <a:rPr lang="en-US" sz="1800" dirty="0">
                <a:solidFill>
                  <a:prstClr val="black"/>
                </a:solidFill>
                <a:ea typeface="Calibri"/>
                <a:cs typeface="Arial"/>
              </a:rPr>
              <a:t/>
            </a:r>
            <a:br>
              <a:rPr lang="en-US" sz="1800" dirty="0">
                <a:solidFill>
                  <a:prstClr val="black"/>
                </a:solidFill>
                <a:ea typeface="Calibri"/>
                <a:cs typeface="Arial"/>
              </a:rPr>
            </a:br>
            <a:endParaRPr lang="ar-IQ" sz="5400" dirty="0"/>
          </a:p>
        </p:txBody>
      </p:sp>
      <p:sp>
        <p:nvSpPr>
          <p:cNvPr id="3" name="عنصر نائب للمحتوى 2"/>
          <p:cNvSpPr>
            <a:spLocks noGrp="1"/>
          </p:cNvSpPr>
          <p:nvPr>
            <p:ph idx="1"/>
          </p:nvPr>
        </p:nvSpPr>
        <p:spPr>
          <a:xfrm>
            <a:off x="179512" y="1268760"/>
            <a:ext cx="8964488" cy="5400600"/>
          </a:xfrm>
        </p:spPr>
        <p:txBody>
          <a:bodyPr>
            <a:normAutofit fontScale="62500" lnSpcReduction="20000"/>
          </a:bodyPr>
          <a:lstStyle/>
          <a:p>
            <a:pPr algn="just">
              <a:lnSpc>
                <a:spcPct val="150000"/>
              </a:lnSpc>
              <a:spcAft>
                <a:spcPts val="1000"/>
              </a:spcAft>
            </a:pPr>
            <a:r>
              <a:rPr lang="ar-IQ" sz="3800" dirty="0" smtClean="0">
                <a:ea typeface="Calibri"/>
                <a:cs typeface="Simplified Arabic"/>
              </a:rPr>
              <a:t>" </a:t>
            </a:r>
            <a:r>
              <a:rPr lang="ar-IQ" sz="3800" dirty="0">
                <a:ea typeface="Calibri"/>
                <a:cs typeface="Simplified Arabic"/>
              </a:rPr>
              <a:t>تأخذ المهارات الأهمية والحيز الكبير في المجال الرياضي إذ تمثل حلقة الوصل بين متطلبات اللعبة التي تتضح من خلال ما يؤديه الرياضي من حركات تدرب عليها في مجال اختصاصهِ، مما يشير إلى أن لكل فعالية مهاراتها الخاصة بها، ولعبة الكرة الطائرة واحدة من الألعاب التي تضم مجموعة من المهارات الخاصة والتي هي "الحركات التي يتحتم على اللاعب أداؤها في جميع المواقف التي تتطلبها اللعبة بغرض الوصول إلى أفضل النتائج مع الاقتصاد في المجهود" </a:t>
            </a:r>
            <a:r>
              <a:rPr lang="ar-IQ" sz="3800" baseline="30000" dirty="0">
                <a:ea typeface="Calibri"/>
                <a:cs typeface="Simplified Arabic"/>
              </a:rPr>
              <a:t>() </a:t>
            </a:r>
            <a:r>
              <a:rPr lang="ar-IQ" sz="3800" b="1" dirty="0">
                <a:ea typeface="Times New Roman"/>
                <a:cs typeface="Simplified Arabic"/>
              </a:rPr>
              <a:t>، </a:t>
            </a:r>
            <a:r>
              <a:rPr lang="ar-IQ" sz="3800" dirty="0">
                <a:ea typeface="Calibri"/>
                <a:cs typeface="Simplified Arabic"/>
              </a:rPr>
              <a:t>وتعٌرف المهارة  على أنها " الأداء الحركي للمتعلم أو مؤشرات نوعية للإنجاز الحركي تدل على إتقان </a:t>
            </a:r>
            <a:r>
              <a:rPr lang="ar-IQ" sz="3800" dirty="0" smtClean="0">
                <a:ea typeface="Calibri"/>
                <a:cs typeface="Simplified Arabic"/>
              </a:rPr>
              <a:t>تنفيذه كما </a:t>
            </a:r>
            <a:r>
              <a:rPr lang="ar-IQ" sz="3800" dirty="0">
                <a:ea typeface="Calibri"/>
                <a:cs typeface="Simplified Arabic"/>
              </a:rPr>
              <a:t>يجب تحليل المهارات الفنية إلى خطوات متعددة حتى يسهل تعلمها</a:t>
            </a:r>
            <a:r>
              <a:rPr lang="ar-IQ" sz="3800" dirty="0">
                <a:ea typeface="Times New Roman"/>
                <a:cs typeface="Simplified Arabic"/>
              </a:rPr>
              <a:t> والحصول على أفضل النتائج ، فمثلاً عند التدريب على مهارة الضرب الساحق يجب أن تضرب الكرة في أعلى نقطة يصل اليها اللاعب فيكون الغرض الأساس من التدريب هو الوصول إلى هذه النقطة </a:t>
            </a:r>
            <a:r>
              <a:rPr lang="ar-IQ" sz="3800" dirty="0" smtClean="0">
                <a:ea typeface="Calibri"/>
                <a:cs typeface="Simplified Arabic"/>
              </a:rPr>
              <a:t>"</a:t>
            </a:r>
            <a:r>
              <a:rPr lang="ar-IQ" sz="3800" dirty="0" smtClean="0">
                <a:ea typeface="Times New Roman"/>
                <a:cs typeface="Simplified Arabic"/>
              </a:rPr>
              <a:t>.</a:t>
            </a:r>
            <a:endParaRPr lang="en-US" sz="2600" dirty="0">
              <a:ea typeface="Calibri"/>
              <a:cs typeface="Arial"/>
            </a:endParaRPr>
          </a:p>
          <a:p>
            <a:endParaRPr lang="ar-IQ" dirty="0"/>
          </a:p>
        </p:txBody>
      </p:sp>
    </p:spTree>
    <p:extLst>
      <p:ext uri="{BB962C8B-B14F-4D97-AF65-F5344CB8AC3E}">
        <p14:creationId xmlns:p14="http://schemas.microsoft.com/office/powerpoint/2010/main" val="1505161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1" y="-21321"/>
            <a:ext cx="8229600" cy="274042"/>
          </a:xfrm>
        </p:spPr>
        <p:txBody>
          <a:bodyPr>
            <a:normAutofit fontScale="90000"/>
          </a:bodyPr>
          <a:lstStyle/>
          <a:p>
            <a:endParaRPr lang="ar-IQ" dirty="0"/>
          </a:p>
        </p:txBody>
      </p:sp>
      <p:sp>
        <p:nvSpPr>
          <p:cNvPr id="3" name="عنصر نائب للمحتوى 2"/>
          <p:cNvSpPr>
            <a:spLocks noGrp="1"/>
          </p:cNvSpPr>
          <p:nvPr>
            <p:ph idx="1"/>
          </p:nvPr>
        </p:nvSpPr>
        <p:spPr>
          <a:xfrm>
            <a:off x="18165" y="324729"/>
            <a:ext cx="9125835" cy="6336704"/>
          </a:xfrm>
        </p:spPr>
        <p:txBody>
          <a:bodyPr>
            <a:noAutofit/>
          </a:bodyPr>
          <a:lstStyle/>
          <a:p>
            <a:pPr marL="0" indent="0" rtl="0">
              <a:spcAft>
                <a:spcPts val="1000"/>
              </a:spcAft>
              <a:buNone/>
            </a:pPr>
            <a:r>
              <a:rPr lang="ar-IQ" sz="3600" dirty="0" smtClean="0">
                <a:ea typeface="Times New Roman"/>
                <a:cs typeface="Simplified Arabic"/>
              </a:rPr>
              <a:t>والمهارات الأساسية في الكرة الطائرة ليست بالسهلة ، وإنما تحتاج إلى وقت طويل لإكتسابها من خلال التدريب المبني على أسُس سليمة  ، وخاصة إذا أخذنا بنظر الإعتبار سرعة الكرة وزاوية إنطلاقها وصغر مسافة </a:t>
            </a:r>
            <a:r>
              <a:rPr lang="ar-IQ" sz="3600" dirty="0" smtClean="0">
                <a:ea typeface="Times New Roman"/>
                <a:cs typeface="Simplified Arabic"/>
              </a:rPr>
              <a:t>الملعب. ويعٌرف </a:t>
            </a:r>
            <a:r>
              <a:rPr lang="ar-IQ" sz="3600" dirty="0">
                <a:ea typeface="Times New Roman"/>
                <a:cs typeface="Simplified Arabic"/>
              </a:rPr>
              <a:t>(يوسف لازم وآخرون) المهارة </a:t>
            </a:r>
            <a:r>
              <a:rPr lang="ar-IQ" sz="3600" dirty="0">
                <a:ea typeface="Calibri"/>
                <a:cs typeface="Simplified Arabic"/>
              </a:rPr>
              <a:t>(</a:t>
            </a:r>
            <a:r>
              <a:rPr lang="ar-IQ" sz="3600" dirty="0">
                <a:ea typeface="Times New Roman"/>
                <a:cs typeface="Simplified Arabic"/>
              </a:rPr>
              <a:t>على أنها مقدرة الرياضي على التوصل إلى نتيجة من خلال القيام بأداء الواجب الحركي بأقصى درجات الاتقان مع بذل اقل قدر من الطاقة المصروفة في زمن </a:t>
            </a:r>
            <a:r>
              <a:rPr lang="ar-IQ" sz="3600" dirty="0" smtClean="0">
                <a:ea typeface="Calibri"/>
                <a:cs typeface="Simplified Arabic"/>
              </a:rPr>
              <a:t>أقل)</a:t>
            </a:r>
            <a:r>
              <a:rPr lang="ar-IQ" sz="3600" dirty="0" smtClean="0">
                <a:ea typeface="Times New Roman"/>
                <a:cs typeface="Simplified Arabic"/>
              </a:rPr>
              <a:t>والكرة </a:t>
            </a:r>
            <a:r>
              <a:rPr lang="ar-IQ" sz="3600" dirty="0">
                <a:ea typeface="Times New Roman"/>
                <a:cs typeface="Simplified Arabic"/>
              </a:rPr>
              <a:t>الطائرة من الالعاب الرياضية التي تزخر بالمهارات الأساسية التي  تحتم على اللاعب المبتدئ أن يراعي تعلمٌها بدقةِ ، من أجل الوصول إلى الإنجاز العالي ، وتقسم المهارات الأساسية في لعبة الكرة الطائرة إلى ما </a:t>
            </a:r>
            <a:r>
              <a:rPr lang="ar-IQ" sz="3600" dirty="0" smtClean="0">
                <a:ea typeface="Times New Roman"/>
                <a:cs typeface="Simplified Arabic"/>
              </a:rPr>
              <a:t>يأتي</a:t>
            </a:r>
            <a:endParaRPr lang="en-US" sz="3600" baseline="30000" dirty="0" smtClean="0">
              <a:effectLst/>
              <a:latin typeface="Simplified Arabic"/>
              <a:ea typeface="Times New Roman"/>
              <a:cs typeface="Arial"/>
            </a:endParaRPr>
          </a:p>
        </p:txBody>
      </p:sp>
    </p:spTree>
    <p:extLst>
      <p:ext uri="{BB962C8B-B14F-4D97-AF65-F5344CB8AC3E}">
        <p14:creationId xmlns:p14="http://schemas.microsoft.com/office/powerpoint/2010/main" val="1544614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lvl="0" algn="just">
              <a:lnSpc>
                <a:spcPct val="115000"/>
              </a:lnSpc>
              <a:spcAft>
                <a:spcPts val="1000"/>
              </a:spcAft>
            </a:pPr>
            <a:r>
              <a:rPr lang="en-US" sz="2800" baseline="30000" dirty="0">
                <a:solidFill>
                  <a:prstClr val="black"/>
                </a:solidFill>
                <a:latin typeface="Simplified Arabic"/>
                <a:ea typeface="Times New Roman"/>
                <a:cs typeface="Arial"/>
              </a:rPr>
              <a:t> </a:t>
            </a:r>
            <a:r>
              <a:rPr lang="ar-IQ" sz="2800" dirty="0">
                <a:solidFill>
                  <a:prstClr val="black"/>
                </a:solidFill>
                <a:ea typeface="Times New Roman"/>
                <a:cs typeface="Simplified Arabic"/>
              </a:rPr>
              <a:t>1-مهارة الإرسال</a:t>
            </a:r>
            <a:r>
              <a:rPr lang="en-US" sz="2800" dirty="0">
                <a:solidFill>
                  <a:prstClr val="black"/>
                </a:solidFill>
                <a:latin typeface="Simplified Arabic"/>
                <a:ea typeface="Times New Roman"/>
                <a:cs typeface="Arial"/>
              </a:rPr>
              <a:t>   Serving                        </a:t>
            </a:r>
            <a:endParaRPr lang="en-US" sz="1800" dirty="0">
              <a:solidFill>
                <a:prstClr val="black"/>
              </a:solidFill>
              <a:ea typeface="Calibri"/>
              <a:cs typeface="Arial"/>
            </a:endParaRPr>
          </a:p>
          <a:p>
            <a:pPr lvl="0" algn="just">
              <a:lnSpc>
                <a:spcPct val="115000"/>
              </a:lnSpc>
              <a:spcAft>
                <a:spcPts val="1000"/>
              </a:spcAft>
            </a:pPr>
            <a:r>
              <a:rPr lang="ar-IQ" sz="2800" dirty="0">
                <a:solidFill>
                  <a:prstClr val="black"/>
                </a:solidFill>
                <a:ea typeface="Times New Roman"/>
                <a:cs typeface="Simplified Arabic"/>
              </a:rPr>
              <a:t>2-مهارة إستقبال الإرسال</a:t>
            </a:r>
            <a:r>
              <a:rPr lang="en-US" sz="2800" dirty="0">
                <a:solidFill>
                  <a:prstClr val="black"/>
                </a:solidFill>
                <a:latin typeface="Simplified Arabic"/>
                <a:ea typeface="Times New Roman"/>
                <a:cs typeface="Arial"/>
              </a:rPr>
              <a:t>Receiving Serves   </a:t>
            </a:r>
            <a:endParaRPr lang="en-US" sz="1800" dirty="0">
              <a:solidFill>
                <a:prstClr val="black"/>
              </a:solidFill>
              <a:ea typeface="Calibri"/>
              <a:cs typeface="Arial"/>
            </a:endParaRPr>
          </a:p>
          <a:p>
            <a:pPr lvl="0" algn="just">
              <a:lnSpc>
                <a:spcPct val="115000"/>
              </a:lnSpc>
              <a:spcAft>
                <a:spcPts val="1000"/>
              </a:spcAft>
            </a:pPr>
            <a:r>
              <a:rPr lang="ar-IQ" sz="2800" dirty="0">
                <a:solidFill>
                  <a:prstClr val="black"/>
                </a:solidFill>
                <a:ea typeface="Times New Roman"/>
                <a:cs typeface="Simplified Arabic"/>
              </a:rPr>
              <a:t>3-مهارة الإعداد</a:t>
            </a:r>
            <a:r>
              <a:rPr lang="en-US" sz="2800" dirty="0">
                <a:solidFill>
                  <a:prstClr val="black"/>
                </a:solidFill>
                <a:latin typeface="Simplified Arabic"/>
                <a:ea typeface="Times New Roman"/>
                <a:cs typeface="Arial"/>
              </a:rPr>
              <a:t>  Setting                         </a:t>
            </a:r>
            <a:endParaRPr lang="en-US" sz="1800" dirty="0">
              <a:solidFill>
                <a:prstClr val="black"/>
              </a:solidFill>
              <a:ea typeface="Calibri"/>
              <a:cs typeface="Arial"/>
            </a:endParaRPr>
          </a:p>
          <a:p>
            <a:pPr lvl="0" algn="just">
              <a:lnSpc>
                <a:spcPct val="115000"/>
              </a:lnSpc>
              <a:spcAft>
                <a:spcPts val="1000"/>
              </a:spcAft>
            </a:pPr>
            <a:r>
              <a:rPr lang="ar-IQ" sz="2800" dirty="0">
                <a:solidFill>
                  <a:prstClr val="black"/>
                </a:solidFill>
                <a:ea typeface="Times New Roman"/>
                <a:cs typeface="Simplified Arabic"/>
              </a:rPr>
              <a:t>4-مهارة الضرب الساحق</a:t>
            </a:r>
            <a:r>
              <a:rPr lang="en-US" sz="2800" dirty="0">
                <a:solidFill>
                  <a:prstClr val="black"/>
                </a:solidFill>
                <a:latin typeface="Simplified Arabic"/>
                <a:ea typeface="Times New Roman"/>
                <a:cs typeface="Arial"/>
              </a:rPr>
              <a:t>   Attacking              </a:t>
            </a:r>
            <a:endParaRPr lang="en-US" sz="1800" dirty="0">
              <a:solidFill>
                <a:prstClr val="black"/>
              </a:solidFill>
              <a:ea typeface="Calibri"/>
              <a:cs typeface="Arial"/>
            </a:endParaRPr>
          </a:p>
          <a:p>
            <a:pPr lvl="0" algn="just">
              <a:lnSpc>
                <a:spcPct val="115000"/>
              </a:lnSpc>
              <a:spcAft>
                <a:spcPts val="1000"/>
              </a:spcAft>
            </a:pPr>
            <a:r>
              <a:rPr lang="ar-IQ" sz="2800" dirty="0">
                <a:solidFill>
                  <a:prstClr val="black"/>
                </a:solidFill>
                <a:ea typeface="Times New Roman"/>
                <a:cs typeface="Simplified Arabic"/>
              </a:rPr>
              <a:t>5-مهارة حائط الصد</a:t>
            </a:r>
            <a:r>
              <a:rPr lang="en-US" sz="2800" dirty="0">
                <a:solidFill>
                  <a:prstClr val="black"/>
                </a:solidFill>
                <a:latin typeface="Simplified Arabic"/>
                <a:ea typeface="Times New Roman"/>
                <a:cs typeface="Arial"/>
              </a:rPr>
              <a:t>Blocking                   </a:t>
            </a:r>
            <a:endParaRPr lang="en-US" sz="1800" dirty="0">
              <a:solidFill>
                <a:prstClr val="black"/>
              </a:solidFill>
              <a:ea typeface="Calibri"/>
              <a:cs typeface="Arial"/>
            </a:endParaRPr>
          </a:p>
          <a:p>
            <a:pPr lvl="0"/>
            <a:r>
              <a:rPr lang="ar-IQ" sz="2800" dirty="0">
                <a:solidFill>
                  <a:prstClr val="black"/>
                </a:solidFill>
                <a:ea typeface="Times New Roman"/>
                <a:cs typeface="Simplified Arabic"/>
              </a:rPr>
              <a:t>6-مهارة الدفاع عن الملعب</a:t>
            </a:r>
            <a:r>
              <a:rPr lang="en-US" sz="2800" dirty="0">
                <a:solidFill>
                  <a:prstClr val="black"/>
                </a:solidFill>
                <a:latin typeface="Simplified Arabic"/>
                <a:ea typeface="Times New Roman"/>
              </a:rPr>
              <a:t> Defensive          </a:t>
            </a:r>
            <a:r>
              <a:rPr lang="en-US" sz="2800" dirty="0">
                <a:solidFill>
                  <a:prstClr val="black"/>
                </a:solidFill>
              </a:rPr>
              <a:t> </a:t>
            </a:r>
            <a:r>
              <a:rPr lang="ar-SA" sz="1200" dirty="0">
                <a:solidFill>
                  <a:prstClr val="black"/>
                </a:solidFill>
                <a:ea typeface="Calibri"/>
                <a:cs typeface="Simplified Arabic"/>
              </a:rPr>
              <a:t>)</a:t>
            </a:r>
            <a:endParaRPr lang="ar-IQ" sz="2800" dirty="0">
              <a:solidFill>
                <a:prstClr val="black"/>
              </a:solidFill>
            </a:endParaRPr>
          </a:p>
          <a:p>
            <a:endParaRPr lang="ar-IQ" dirty="0"/>
          </a:p>
        </p:txBody>
      </p:sp>
    </p:spTree>
    <p:extLst>
      <p:ext uri="{BB962C8B-B14F-4D97-AF65-F5344CB8AC3E}">
        <p14:creationId xmlns:p14="http://schemas.microsoft.com/office/powerpoint/2010/main" val="1984629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02034"/>
          </a:xfrm>
        </p:spPr>
        <p:txBody>
          <a:bodyPr>
            <a:normAutofit fontScale="90000"/>
          </a:bodyPr>
          <a:lstStyle/>
          <a:p>
            <a:endParaRPr lang="ar-IQ" dirty="0"/>
          </a:p>
        </p:txBody>
      </p:sp>
      <p:sp>
        <p:nvSpPr>
          <p:cNvPr id="3" name="عنصر نائب للمحتوى 2"/>
          <p:cNvSpPr>
            <a:spLocks noGrp="1"/>
          </p:cNvSpPr>
          <p:nvPr>
            <p:ph idx="1"/>
          </p:nvPr>
        </p:nvSpPr>
        <p:spPr>
          <a:xfrm>
            <a:off x="179512" y="620688"/>
            <a:ext cx="8784976" cy="5904656"/>
          </a:xfrm>
        </p:spPr>
        <p:txBody>
          <a:bodyPr>
            <a:noAutofit/>
          </a:bodyPr>
          <a:lstStyle/>
          <a:p>
            <a:pPr marL="0" indent="0" algn="just">
              <a:lnSpc>
                <a:spcPct val="150000"/>
              </a:lnSpc>
              <a:spcAft>
                <a:spcPts val="1000"/>
              </a:spcAft>
              <a:buNone/>
            </a:pPr>
            <a:r>
              <a:rPr lang="ar-IQ" sz="2400" dirty="0">
                <a:ea typeface="Times New Roman"/>
                <a:cs typeface="Simplified Arabic"/>
              </a:rPr>
              <a:t>هذه المبادئ أو المهارات الأساسية الست التي تكون مترابطة الواحدة </a:t>
            </a:r>
            <a:r>
              <a:rPr lang="ar-IQ" sz="2400" dirty="0" smtClean="0">
                <a:ea typeface="Times New Roman"/>
                <a:cs typeface="Simplified Arabic"/>
              </a:rPr>
              <a:t>بالأخرى وقسٌم </a:t>
            </a:r>
            <a:r>
              <a:rPr lang="ar-IQ" sz="2400" dirty="0">
                <a:ea typeface="Times New Roman"/>
                <a:cs typeface="Simplified Arabic"/>
              </a:rPr>
              <a:t>اكرم زكي </a:t>
            </a:r>
            <a:r>
              <a:rPr lang="ar-IQ" sz="2400" dirty="0" err="1">
                <a:ea typeface="Times New Roman"/>
                <a:cs typeface="Simplified Arabic"/>
              </a:rPr>
              <a:t>خطايبه</a:t>
            </a:r>
            <a:r>
              <a:rPr lang="ar-IQ" sz="2400" dirty="0">
                <a:ea typeface="Times New Roman"/>
                <a:cs typeface="Simplified Arabic"/>
              </a:rPr>
              <a:t> المهارات الأساسية إلى مهارات هجومية وأخرى دفاعية وعلى النحو الآتي: </a:t>
            </a:r>
            <a:endParaRPr lang="ar-IQ" sz="2400" baseline="30000" dirty="0">
              <a:ea typeface="Times New Roman"/>
              <a:cs typeface="Simplified Arabic"/>
            </a:endParaRPr>
          </a:p>
          <a:p>
            <a:pPr marL="0" indent="0" algn="just">
              <a:lnSpc>
                <a:spcPct val="150000"/>
              </a:lnSpc>
              <a:spcAft>
                <a:spcPts val="1000"/>
              </a:spcAft>
              <a:buNone/>
            </a:pPr>
            <a:r>
              <a:rPr lang="ar-IQ" sz="2400" b="1" dirty="0" smtClean="0">
                <a:ea typeface="Times New Roman"/>
                <a:cs typeface="Simplified Arabic"/>
              </a:rPr>
              <a:t>المهارات </a:t>
            </a:r>
            <a:r>
              <a:rPr lang="ar-IQ" sz="2400" b="1" dirty="0">
                <a:ea typeface="Times New Roman"/>
                <a:cs typeface="Simplified Arabic"/>
              </a:rPr>
              <a:t>الهجومية : </a:t>
            </a:r>
            <a:endParaRPr lang="en-US" sz="1600" dirty="0">
              <a:ea typeface="Calibri"/>
              <a:cs typeface="Arial"/>
            </a:endParaRPr>
          </a:p>
          <a:p>
            <a:pPr marL="0" lvl="0" indent="0" algn="just">
              <a:lnSpc>
                <a:spcPct val="150000"/>
              </a:lnSpc>
              <a:buNone/>
            </a:pPr>
            <a:r>
              <a:rPr lang="ar-IQ" sz="2400" dirty="0">
                <a:ea typeface="Times New Roman"/>
                <a:cs typeface="Simplified Arabic"/>
              </a:rPr>
              <a:t>الإرسال </a:t>
            </a:r>
            <a:r>
              <a:rPr lang="en-US" sz="2400" dirty="0" smtClean="0">
                <a:effectLst/>
                <a:latin typeface="Simplified Arabic"/>
                <a:ea typeface="Times New Roman"/>
                <a:cs typeface="Arial"/>
              </a:rPr>
              <a:t>Serving            </a:t>
            </a:r>
            <a:endParaRPr lang="en-US" sz="1600" dirty="0">
              <a:ea typeface="Times New Roman"/>
              <a:cs typeface="Arial"/>
            </a:endParaRPr>
          </a:p>
          <a:p>
            <a:pPr marL="0" lvl="0" indent="0" algn="just">
              <a:lnSpc>
                <a:spcPct val="150000"/>
              </a:lnSpc>
              <a:buNone/>
            </a:pPr>
            <a:r>
              <a:rPr lang="ar-IQ" sz="2400" dirty="0">
                <a:ea typeface="Times New Roman"/>
                <a:cs typeface="Simplified Arabic"/>
              </a:rPr>
              <a:t>الإعداد</a:t>
            </a:r>
            <a:r>
              <a:rPr lang="en-US" sz="2400" dirty="0" smtClean="0">
                <a:effectLst/>
                <a:latin typeface="Simplified Arabic"/>
                <a:ea typeface="Times New Roman"/>
                <a:cs typeface="Arial"/>
              </a:rPr>
              <a:t> Setting              </a:t>
            </a:r>
            <a:endParaRPr lang="en-US" sz="1600" dirty="0">
              <a:ea typeface="Times New Roman"/>
              <a:cs typeface="Arial"/>
            </a:endParaRPr>
          </a:p>
          <a:p>
            <a:pPr marL="0" lvl="0" indent="0" algn="just">
              <a:lnSpc>
                <a:spcPct val="150000"/>
              </a:lnSpc>
              <a:spcAft>
                <a:spcPts val="1000"/>
              </a:spcAft>
              <a:buNone/>
            </a:pPr>
            <a:r>
              <a:rPr lang="ar-IQ" sz="2400" dirty="0">
                <a:ea typeface="Times New Roman"/>
                <a:cs typeface="Simplified Arabic"/>
              </a:rPr>
              <a:t>الضرب الساحق</a:t>
            </a:r>
            <a:r>
              <a:rPr lang="en-US" sz="2400" dirty="0" smtClean="0">
                <a:effectLst/>
                <a:latin typeface="Simplified Arabic"/>
                <a:ea typeface="Times New Roman"/>
                <a:cs typeface="Arial"/>
              </a:rPr>
              <a:t>     Attacking  </a:t>
            </a:r>
            <a:endParaRPr lang="en-US" sz="1600" dirty="0">
              <a:ea typeface="Times New Roman"/>
              <a:cs typeface="Arial"/>
            </a:endParaRPr>
          </a:p>
          <a:p>
            <a:pPr marL="0" indent="0">
              <a:buNone/>
            </a:pPr>
            <a:r>
              <a:rPr lang="ar-IQ" sz="2400" b="1" dirty="0" smtClean="0">
                <a:effectLst/>
                <a:ea typeface="Times New Roman"/>
                <a:cs typeface="Simplified Arabic"/>
              </a:rPr>
              <a:t>المهارات الدفاعية :</a:t>
            </a:r>
            <a:r>
              <a:rPr lang="ar-IQ" sz="2800" dirty="0" smtClean="0">
                <a:effectLst/>
                <a:latin typeface="Times New Roman"/>
                <a:ea typeface="Times New Roman"/>
                <a:cs typeface="Simplified Arabic"/>
              </a:rPr>
              <a:t> </a:t>
            </a:r>
            <a:r>
              <a:rPr lang="ar-SA" sz="2400" dirty="0" smtClean="0">
                <a:effectLst/>
                <a:ea typeface="Times New Roman"/>
                <a:cs typeface="Simplified Arabic"/>
              </a:rPr>
              <a:t>هي المهارات التي يجب على كل لاعب ان يمتاز بها ويجيدها إذ يكون فيها التعاون بين أفراد الفريق لتطبيق خطط اللعب والتهيئة للهجوم على الفريق المنافس، " فهي محاولات منع اللاعب أو الكرة أو مجموعة من اللاعبين في إقتحام الخطط الدفاعية بالطرق القانونية المسموح بها ويكون الفريق مدافعاَ في حالة ما تكون الكرة في حوزة الفريق المنافس</a:t>
            </a:r>
            <a:r>
              <a:rPr lang="ar-SA" sz="2400" b="1" dirty="0" smtClean="0">
                <a:effectLst/>
                <a:ea typeface="Times New Roman"/>
                <a:cs typeface="Simplified Arabic"/>
              </a:rPr>
              <a:t> </a:t>
            </a:r>
            <a:endParaRPr lang="ar-IQ" sz="2400" dirty="0"/>
          </a:p>
        </p:txBody>
      </p:sp>
    </p:spTree>
    <p:extLst>
      <p:ext uri="{BB962C8B-B14F-4D97-AF65-F5344CB8AC3E}">
        <p14:creationId xmlns:p14="http://schemas.microsoft.com/office/powerpoint/2010/main" val="312204031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373</Words>
  <Application>Microsoft Office PowerPoint</Application>
  <PresentationFormat>عرض على الشاشة (3:4)‏</PresentationFormat>
  <Paragraphs>16</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المهارات الاساسية بالكرة الطائرة</vt:lpstr>
      <vt:lpstr>  The basic skills of Volleyball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المهارات الاساسية بالكرة الطائرة</dc:title>
  <dc:creator>Basrah</dc:creator>
  <cp:lastModifiedBy>Basrah</cp:lastModifiedBy>
  <cp:revision>2</cp:revision>
  <dcterms:created xsi:type="dcterms:W3CDTF">2019-07-20T14:22:15Z</dcterms:created>
  <dcterms:modified xsi:type="dcterms:W3CDTF">2020-03-31T11:04:02Z</dcterms:modified>
</cp:coreProperties>
</file>